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61" r:id="rId3"/>
    <p:sldId id="257" r:id="rId4"/>
    <p:sldId id="284" r:id="rId5"/>
    <p:sldId id="303" r:id="rId6"/>
    <p:sldId id="278" r:id="rId7"/>
    <p:sldId id="282" r:id="rId8"/>
    <p:sldId id="273" r:id="rId9"/>
    <p:sldId id="258" r:id="rId10"/>
    <p:sldId id="271" r:id="rId11"/>
    <p:sldId id="268" r:id="rId12"/>
    <p:sldId id="274" r:id="rId13"/>
    <p:sldId id="285" r:id="rId14"/>
    <p:sldId id="264" r:id="rId15"/>
    <p:sldId id="304" r:id="rId16"/>
    <p:sldId id="265" r:id="rId17"/>
    <p:sldId id="275" r:id="rId18"/>
    <p:sldId id="297" r:id="rId19"/>
    <p:sldId id="280" r:id="rId20"/>
    <p:sldId id="277" r:id="rId21"/>
    <p:sldId id="298" r:id="rId22"/>
    <p:sldId id="279" r:id="rId23"/>
    <p:sldId id="286" r:id="rId24"/>
    <p:sldId id="283" r:id="rId25"/>
    <p:sldId id="270" r:id="rId26"/>
    <p:sldId id="262" r:id="rId27"/>
    <p:sldId id="266" r:id="rId28"/>
    <p:sldId id="267" r:id="rId29"/>
    <p:sldId id="269" r:id="rId30"/>
    <p:sldId id="276" r:id="rId31"/>
    <p:sldId id="287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88" r:id="rId40"/>
    <p:sldId id="263" r:id="rId41"/>
    <p:sldId id="302" r:id="rId42"/>
    <p:sldId id="296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97" autoAdjust="0"/>
  </p:normalViewPr>
  <p:slideViewPr>
    <p:cSldViewPr>
      <p:cViewPr varScale="1">
        <p:scale>
          <a:sx n="88" d="100"/>
          <a:sy n="88" d="100"/>
        </p:scale>
        <p:origin x="-106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B9745-6256-4465-9980-CB935553F9C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3F2E0-4682-4162-A1B4-3F19C7BDA2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3F2E0-4682-4162-A1B4-3F19C7BDA23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>
                <a:alpha val="69000"/>
              </a:srgbClr>
            </a:gs>
            <a:gs pos="16000">
              <a:srgbClr val="00CCCC">
                <a:alpha val="66000"/>
              </a:srgbClr>
            </a:gs>
            <a:gs pos="47000">
              <a:srgbClr val="9999FF">
                <a:alpha val="77000"/>
              </a:srgbClr>
            </a:gs>
            <a:gs pos="60001">
              <a:srgbClr val="2E6792">
                <a:alpha val="60000"/>
              </a:srgbClr>
            </a:gs>
            <a:gs pos="71001">
              <a:srgbClr val="3333CC">
                <a:alpha val="39000"/>
              </a:srgbClr>
            </a:gs>
            <a:gs pos="81000">
              <a:srgbClr val="1170FF">
                <a:alpha val="53000"/>
              </a:srgbClr>
            </a:gs>
            <a:gs pos="100000">
              <a:srgbClr val="006699">
                <a:alpha val="13000"/>
              </a:srgb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omenmag.ru/forpics-plus/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4744" y="5572140"/>
            <a:ext cx="285752" cy="45719"/>
          </a:xfrm>
        </p:spPr>
        <p:txBody>
          <a:bodyPr>
            <a:noAutofit/>
          </a:bodyPr>
          <a:lstStyle/>
          <a:p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ru-RU" sz="9600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Земля – слезинка на щеке Вселенной</a:t>
            </a:r>
            <a:endParaRPr lang="ru-RU" sz="9600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4714908" cy="1571612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Б1 Яблоков А.В. Россия: здоровье</a:t>
            </a:r>
            <a:br>
              <a:rPr lang="ru-RU" sz="2400" dirty="0" smtClean="0"/>
            </a:br>
            <a:r>
              <a:rPr lang="ru-RU" sz="2400" dirty="0" smtClean="0"/>
              <a:t>Я14 природы и людей / А. В. Яблоков. - М. : ГАЛЛЕЯ- ПРИНТ, 2007. - 224 с.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1571612"/>
            <a:ext cx="4500594" cy="528638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В книге дается характеристика состояния окружающей среды во всех регионах России, рассматриваются основные факторы загрязнения атмосферы, вод, почв, связь качества окружающей среды с состоянием здоровья населения и формулируются основные направления действий, которые позволят стабилизировать экологическую ситуацию и затем перейти к ее постепенному улучшению.</a:t>
            </a:r>
            <a:endParaRPr lang="ru-RU" sz="2400" dirty="0"/>
          </a:p>
        </p:txBody>
      </p:sp>
      <p:pic>
        <p:nvPicPr>
          <p:cNvPr id="3074" name="Picture 2" descr="D:\Документы админ\Вытовтова\скан Вытовтова\1 - 0010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752" r="34517" b="32655"/>
          <a:stretch>
            <a:fillRect/>
          </a:stretch>
        </p:blipFill>
        <p:spPr bwMode="auto">
          <a:xfrm>
            <a:off x="4929190" y="571480"/>
            <a:ext cx="3929058" cy="5643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4714908" cy="1643050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 Б1 Прохоров Б.Б. Социальная</a:t>
            </a:r>
            <a:br>
              <a:rPr lang="ru-RU" sz="2400" dirty="0" smtClean="0"/>
            </a:br>
            <a:r>
              <a:rPr lang="ru-RU" sz="2400" dirty="0" smtClean="0"/>
              <a:t>П84 экология: учебник / Б. Б. Прохоров. - Изд. 5-е, стереотип. - М. : Академия, 2010. - 416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1714488"/>
            <a:ext cx="4714908" cy="514351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Учебник посвящен наиболее важным и массовым процессам и явлениям, характерным для современного общества. Материал, представленный в учебнике, способствует развитию у студентов широкого взгляда на различные социальные процессы и явления, умению анализировать и оценивать их применительно как ко всему обществу и различным группам людей, так и к каждому отдельному человеку.</a:t>
            </a:r>
            <a:endParaRPr lang="ru-RU" sz="2400" dirty="0"/>
          </a:p>
        </p:txBody>
      </p:sp>
      <p:pic>
        <p:nvPicPr>
          <p:cNvPr id="25602" name="Picture 2" descr="D:\Документы админ\Вытовтова\скан Вытовтова\1 - 0006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037" r="24341" b="26309"/>
          <a:stretch>
            <a:fillRect/>
          </a:stretch>
        </p:blipFill>
        <p:spPr bwMode="auto">
          <a:xfrm>
            <a:off x="4929190" y="642918"/>
            <a:ext cx="3929090" cy="5643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4572032" cy="2071678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Б1 </a:t>
            </a:r>
            <a:r>
              <a:rPr lang="ru-RU" sz="2400" dirty="0" err="1" smtClean="0"/>
              <a:t>Хлебопрос</a:t>
            </a:r>
            <a:r>
              <a:rPr lang="ru-RU" sz="2400" dirty="0" smtClean="0"/>
              <a:t> Р.Г. Природа и</a:t>
            </a:r>
            <a:br>
              <a:rPr lang="ru-RU" sz="2400" dirty="0" smtClean="0"/>
            </a:br>
            <a:r>
              <a:rPr lang="ru-RU" sz="2400" dirty="0" smtClean="0"/>
              <a:t>Х55 общество: модели катастроф / Р. Г. </a:t>
            </a:r>
            <a:r>
              <a:rPr lang="ru-RU" sz="2400" dirty="0" err="1" smtClean="0"/>
              <a:t>Хлебопрос</a:t>
            </a:r>
            <a:r>
              <a:rPr lang="ru-RU" sz="2400" dirty="0" smtClean="0"/>
              <a:t>, А. И. Фет. - Новосибирск : Сибирский хронограф, 1999. - 334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2214554"/>
            <a:ext cx="4286280" cy="4643446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Книга параллельно излагает идеи современной экологии, экономики и социологии, которые могут и должны обеспечить мирное взаимодействие человека с природой под демократическим контролем всего населения. Спасение природы зависит от правильности расчета.</a:t>
            </a:r>
            <a:endParaRPr lang="ru-RU" sz="2400" dirty="0"/>
          </a:p>
        </p:txBody>
      </p:sp>
      <p:pic>
        <p:nvPicPr>
          <p:cNvPr id="6146" name="Picture 2" descr="D:\Документы админ\Вытовтова\скан Вытовтова\1 - 001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22" t="216" r="27968" b="30422"/>
          <a:stretch>
            <a:fillRect/>
          </a:stretch>
        </p:blipFill>
        <p:spPr bwMode="auto">
          <a:xfrm>
            <a:off x="4929190" y="571480"/>
            <a:ext cx="3906399" cy="567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3286124"/>
            <a:ext cx="136499" cy="125397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2357430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 день природу не спасти</a:t>
            </a:r>
            <a:endParaRPr lang="ru-RU" sz="6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0" name="Picture 2" descr="D:\Документы админ\Вытовтова\В ГАРМОНИИ С ПРИРОДОЙ\328613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428868"/>
            <a:ext cx="7985733" cy="421888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929190" cy="2285992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Б1 Красная книга Белгородской</a:t>
            </a:r>
            <a:br>
              <a:rPr lang="ru-RU" sz="2400" dirty="0" smtClean="0"/>
            </a:br>
            <a:r>
              <a:rPr lang="ru-RU" sz="2400" dirty="0" smtClean="0"/>
              <a:t>К78 области. Редкие и исчезающие растения, лишайники, грибы и животные : официальное издание / </a:t>
            </a:r>
            <a:r>
              <a:rPr lang="ru-RU" sz="2400" dirty="0" err="1" smtClean="0"/>
              <a:t>БелГУ</a:t>
            </a:r>
            <a:r>
              <a:rPr lang="ru-RU" sz="2400" dirty="0" smtClean="0"/>
              <a:t>. - Белгород : </a:t>
            </a:r>
            <a:r>
              <a:rPr lang="ru-RU" sz="2400" dirty="0" err="1" smtClean="0"/>
              <a:t>Облтипография</a:t>
            </a:r>
            <a:r>
              <a:rPr lang="ru-RU" sz="2400" dirty="0" smtClean="0"/>
              <a:t>, 2005. - 532 с.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2357430"/>
            <a:ext cx="4714908" cy="450057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 smtClean="0"/>
              <a:t>Представляет собой аннотированный список редких и находящихся под угрозой исчезновения животных, растений и грибов Белгородской области. Изложены сведения о распространении, особенностях экологии, встречаемости, численности и состоянии локальных популяций сосудистых растений Красной книги РФ произрастающих на территории Белгородской области. </a:t>
            </a:r>
            <a:endParaRPr lang="ru-RU" sz="2400" dirty="0"/>
          </a:p>
        </p:txBody>
      </p:sp>
      <p:pic>
        <p:nvPicPr>
          <p:cNvPr id="1026" name="Picture 2" descr="D:\Документы админ\Вытовтова\скан Вытовтова\1 - 000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785794"/>
            <a:ext cx="3654183" cy="519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dou126.edu.yar.ru/images/fotolia_35633568_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8358246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214290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Ради света грядущих зарниц.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Чтобы души не стали пусты,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Охраняются звери,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Охраняются змеи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Охраняются даже цветы.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Красная книга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Courier New" pitchFamily="49" charset="0"/>
              </a:rPr>
              <a:t>-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Красная!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Значит, природа в опасности!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Значит, нельзя терять даже мига.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Б.Дубровин.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4643470" cy="1928802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Б1 Красная книга СССР: Редкие и</a:t>
            </a:r>
            <a:br>
              <a:rPr lang="ru-RU" sz="2400" dirty="0" smtClean="0"/>
            </a:br>
            <a:r>
              <a:rPr lang="ru-RU" sz="2400" dirty="0" smtClean="0"/>
              <a:t>К78 находящиеся под угрозой исчезновения виды животных и растений. Т.1. - М. : Лесная промышленность, 1984. - 392 с.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2000240"/>
            <a:ext cx="4714908" cy="485776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Красная книга СССР - официальный справочник о состоянии редких и находящихся под угрозой исчезновения видов дикой фауны и флоры. Том первый содержит сведения о биологии, состоянии ареала и численности, а также о принятых и необходимых мерах охраны млекопитающих, птиц, амфибий, рептилий и беспозвоночных животных, второй - о высших растениях, грибах, лишайниках. </a:t>
            </a:r>
            <a:endParaRPr lang="ru-RU" sz="2400" dirty="0"/>
          </a:p>
        </p:txBody>
      </p:sp>
      <p:pic>
        <p:nvPicPr>
          <p:cNvPr id="2050" name="Picture 2" descr="D:\Документы админ\Вытовтова\скан Вытовтова\1 - 000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923" b="1205"/>
          <a:stretch>
            <a:fillRect/>
          </a:stretch>
        </p:blipFill>
        <p:spPr bwMode="auto">
          <a:xfrm>
            <a:off x="5000628" y="714356"/>
            <a:ext cx="3786214" cy="5357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4572032" cy="2071678"/>
          </a:xfrm>
        </p:spPr>
        <p:txBody>
          <a:bodyPr>
            <a:normAutofit/>
          </a:bodyPr>
          <a:lstStyle/>
          <a:p>
            <a:pPr algn="just" hangingPunct="0"/>
            <a:r>
              <a:rPr lang="ru-RU" sz="2400" dirty="0" smtClean="0"/>
              <a:t>Б18я73 Экологические основы</a:t>
            </a:r>
            <a:br>
              <a:rPr lang="ru-RU" sz="2400" dirty="0" smtClean="0"/>
            </a:br>
            <a:r>
              <a:rPr lang="ru-RU" sz="2400" dirty="0" smtClean="0"/>
              <a:t> Э40 природопользования: учебное пособие / Под ред. Ю.М. </a:t>
            </a:r>
            <a:r>
              <a:rPr lang="ru-RU" sz="2400" dirty="0" err="1" smtClean="0"/>
              <a:t>Соломенцева</a:t>
            </a:r>
            <a:r>
              <a:rPr lang="ru-RU" sz="2400" dirty="0" smtClean="0"/>
              <a:t>. - М. : </a:t>
            </a:r>
            <a:r>
              <a:rPr lang="ru-RU" sz="2400" dirty="0" err="1" smtClean="0"/>
              <a:t>Высш</a:t>
            </a:r>
            <a:r>
              <a:rPr lang="ru-RU" sz="2400" dirty="0" smtClean="0"/>
              <a:t>. </a:t>
            </a:r>
            <a:r>
              <a:rPr lang="ru-RU" sz="2400" dirty="0" err="1" smtClean="0"/>
              <a:t>шк</a:t>
            </a:r>
            <a:r>
              <a:rPr lang="ru-RU" sz="2400" dirty="0" smtClean="0"/>
              <a:t>., 2002. - 253 с.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2143116"/>
            <a:ext cx="4286280" cy="4714884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Изложены современные принципы, методы и средства организации рационального природопользования; основы гармоничного взаимодействия человека и природы; правовые, организационные и экономические основы достижения экологической безопасности в промышленности.</a:t>
            </a:r>
            <a:endParaRPr lang="ru-RU" sz="2400" dirty="0"/>
          </a:p>
        </p:txBody>
      </p:sp>
      <p:pic>
        <p:nvPicPr>
          <p:cNvPr id="1026" name="Picture 2" descr="D:\Документы админ\Вытовтова\скан Вытовтова\1 - 0014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540" t="1437" r="26318" b="28994"/>
          <a:stretch>
            <a:fillRect/>
          </a:stretch>
        </p:blipFill>
        <p:spPr bwMode="auto">
          <a:xfrm>
            <a:off x="4984947" y="714356"/>
            <a:ext cx="3823676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6"/>
            <a:ext cx="778674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4786346" cy="1643050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Б1я6 Коробейников Б. А. Верни</a:t>
            </a:r>
            <a:br>
              <a:rPr lang="ru-RU" sz="2400" dirty="0" smtClean="0"/>
            </a:br>
            <a:r>
              <a:rPr lang="ru-RU" sz="2400" dirty="0" smtClean="0"/>
              <a:t> К68 долг природе : фотоальбом / Б. А. Коробейников. - Киев : Политиздат Украины, 1990. - 176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1643050"/>
            <a:ext cx="4572032" cy="521495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 В альбоме рассказывается о тех людях, чьи начинания помогают решать сложные задачи, стоящие перед человечеством. Святой долг каждого – проявлять заботу о природе, беречь  и приумножать ее богатства. Медленно, но долг природе возвращается. Посаженные на песчаных и засушливых  землях саженцы поднимаются тысячи гектаров лесов. В искусственных водоёмах появились ценные природы рыб.</a:t>
            </a:r>
            <a:endParaRPr lang="ru-RU" sz="2400" dirty="0"/>
          </a:p>
        </p:txBody>
      </p:sp>
      <p:pic>
        <p:nvPicPr>
          <p:cNvPr id="6146" name="Picture 2" descr="D:\Документы админ\Вытовтова\скан Вытовтова\1 - 0019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87" r="786" b="3363"/>
          <a:stretch>
            <a:fillRect/>
          </a:stretch>
        </p:blipFill>
        <p:spPr bwMode="auto">
          <a:xfrm>
            <a:off x="4929190" y="714356"/>
            <a:ext cx="3819320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624129.vk.me/v624129095/367b8/_RT-gYmte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4714908" cy="1643050"/>
          </a:xfrm>
        </p:spPr>
        <p:txBody>
          <a:bodyPr>
            <a:normAutofit/>
          </a:bodyPr>
          <a:lstStyle/>
          <a:p>
            <a:pPr algn="just" hangingPunct="0"/>
            <a:r>
              <a:rPr lang="ru-RU" sz="2400" dirty="0" smtClean="0"/>
              <a:t>Б1я73 Константинов В. М. Охрана</a:t>
            </a:r>
            <a:br>
              <a:rPr lang="ru-RU" sz="2400" dirty="0" smtClean="0"/>
            </a:br>
            <a:r>
              <a:rPr lang="ru-RU" sz="2400" dirty="0" smtClean="0"/>
              <a:t>К65 природы : учебное пособие / В. М. Константинов. - М. : Академия, 2000. - 240 с.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1714488"/>
            <a:ext cx="4643470" cy="5143512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В данном учебном пособии излагаются современные проблемы прикладной экологии, рассматриваются социально-экологические связи. Характеризуются современное состояние природной среды и природных ресурсов, методы оптимизации взаимодействия общества и биосферы, обосновываются перспективы реализации устойчивого развития человечества и природы.</a:t>
            </a:r>
            <a:endParaRPr lang="ru-RU" sz="2400" dirty="0"/>
          </a:p>
        </p:txBody>
      </p:sp>
      <p:pic>
        <p:nvPicPr>
          <p:cNvPr id="3074" name="Picture 2" descr="D:\Документы админ\Вытовтова\скан Вытовтова\1 - 0016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56" r="27722" b="26553"/>
          <a:stretch>
            <a:fillRect/>
          </a:stretch>
        </p:blipFill>
        <p:spPr bwMode="auto">
          <a:xfrm>
            <a:off x="4929190" y="714356"/>
            <a:ext cx="3857652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57175"/>
            <a:ext cx="8429684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4714908" cy="2214578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Б1 Мельников А.А. Проблемы М48 окружающей среды и стратегия её сохранения: учебное пособие / А. А. Мельников. - М. : Академический Проект, 2009. - 720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571744"/>
            <a:ext cx="4429156" cy="4286256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Учебное пособие представляет собой свод основных современных знаний в области прикладной экологии. В книге дано подробное описание структуры окружающей среды и воздействующих на нее факторов применительно к экологической проблематике.</a:t>
            </a:r>
            <a:endParaRPr lang="ru-RU" sz="2400" dirty="0"/>
          </a:p>
        </p:txBody>
      </p:sp>
      <p:pic>
        <p:nvPicPr>
          <p:cNvPr id="5122" name="Picture 2" descr="D:\Документы админ\Вытовтова\скан Вытовтова\1 - 0018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543" b="18226"/>
          <a:stretch>
            <a:fillRect/>
          </a:stretch>
        </p:blipFill>
        <p:spPr bwMode="auto">
          <a:xfrm>
            <a:off x="4929190" y="642918"/>
            <a:ext cx="3857652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7884" y="4572008"/>
            <a:ext cx="207937" cy="196835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2357430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Запасной планеты у нас нет</a:t>
            </a:r>
            <a:endParaRPr lang="ru-RU" sz="6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4" name="Picture 2" descr="D:\Документы админ\Вытовтова\В ГАРМОНИИ С ПРИРОДОЙ\Maisonter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143116"/>
            <a:ext cx="7129463" cy="4714884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85800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Человек должен жить в согласии с природой, </a:t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человек не рождается с этим чувством, его </a:t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надо в себе воспитывать.</a:t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(В.Бианки)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4714908" cy="1643050"/>
          </a:xfrm>
        </p:spPr>
        <p:txBody>
          <a:bodyPr>
            <a:normAutofit/>
          </a:bodyPr>
          <a:lstStyle/>
          <a:p>
            <a:pPr algn="just" hangingPunct="0"/>
            <a:r>
              <a:rPr lang="ru-RU" sz="2400" dirty="0" smtClean="0"/>
              <a:t>Б1 Экология России : учебник /</a:t>
            </a:r>
            <a:br>
              <a:rPr lang="ru-RU" sz="2400" dirty="0" smtClean="0"/>
            </a:br>
            <a:r>
              <a:rPr lang="ru-RU" sz="2400" dirty="0" smtClean="0"/>
              <a:t>Э40 под ред. А.В. Смурова, В.В. </a:t>
            </a:r>
            <a:r>
              <a:rPr lang="ru-RU" sz="2400" dirty="0" err="1" smtClean="0"/>
              <a:t>Снакина</a:t>
            </a:r>
            <a:r>
              <a:rPr lang="ru-RU" sz="2400" dirty="0" smtClean="0"/>
              <a:t>. - М. : Академия, 2011. - 352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1571612"/>
            <a:ext cx="4643470" cy="528638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В учебнике оценивается современное экологическое состояние территории России. Рассматриваются природные условия и факторы окружающей среды, масштабы антропогенного воздействия на качество поверхностных и морских вод, воздуха, почвенного покрова, флоры и фауны. Дается оценка территории России с точки зрения благоприятности природных условий для жизнедеятельности и здоровья населения.</a:t>
            </a:r>
            <a:endParaRPr lang="ru-RU" sz="2400" dirty="0"/>
          </a:p>
        </p:txBody>
      </p:sp>
      <p:pic>
        <p:nvPicPr>
          <p:cNvPr id="2050" name="Picture 2" descr="D:\Документы админ\Вытовтова\скан Вытовтова\1 - 0008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346" r="26031" b="27773"/>
          <a:stretch>
            <a:fillRect/>
          </a:stretch>
        </p:blipFill>
        <p:spPr bwMode="auto">
          <a:xfrm>
            <a:off x="5286380" y="642918"/>
            <a:ext cx="3571900" cy="5601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4643470" cy="1214422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Б1 Экология : учебник / ред.:</a:t>
            </a:r>
            <a:br>
              <a:rPr lang="ru-RU" sz="2400" dirty="0" smtClean="0"/>
            </a:br>
            <a:r>
              <a:rPr lang="ru-RU" sz="2400" dirty="0" smtClean="0"/>
              <a:t>Э40 Г. В. Тягунов, Ю. Г. Ярошенко. - М. : </a:t>
            </a:r>
            <a:r>
              <a:rPr lang="ru-RU" sz="2400" dirty="0" err="1" smtClean="0"/>
              <a:t>КноРус</a:t>
            </a:r>
            <a:r>
              <a:rPr lang="ru-RU" sz="2400" dirty="0" smtClean="0"/>
              <a:t>, 2014. - 304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1214422"/>
            <a:ext cx="4643470" cy="564357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Рассмотрены современные представления о возникновении жизни на Земле, связанные с формированием биосферы. Описаны структура биосферы, закономерности существования и развития экосистем, взаимоотношения организма и среды, экологии и здоровья человека, глобальные проблемы окружаю щей среды. Особое значение придается вопросам экологии человека, анализу антропогенных воздействий на экосистемы и биосферу.</a:t>
            </a:r>
            <a:endParaRPr lang="ru-RU" sz="2400" dirty="0"/>
          </a:p>
        </p:txBody>
      </p:sp>
      <p:pic>
        <p:nvPicPr>
          <p:cNvPr id="3074" name="Picture 2" descr="D:\Документы админ\Вытовтова\скан Вытовтова\1 - 000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65" t="217" r="29412" b="26553"/>
          <a:stretch>
            <a:fillRect/>
          </a:stretch>
        </p:blipFill>
        <p:spPr bwMode="auto">
          <a:xfrm>
            <a:off x="4994298" y="714356"/>
            <a:ext cx="3779883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4714908" cy="1714488"/>
          </a:xfrm>
        </p:spPr>
        <p:txBody>
          <a:bodyPr>
            <a:normAutofit/>
          </a:bodyPr>
          <a:lstStyle/>
          <a:p>
            <a:pPr algn="just" hangingPunct="0"/>
            <a:r>
              <a:rPr lang="ru-RU" sz="2400" dirty="0" smtClean="0"/>
              <a:t>Б1 Бродский А.К. Экология:</a:t>
            </a:r>
            <a:br>
              <a:rPr lang="ru-RU" sz="2400" dirty="0" smtClean="0"/>
            </a:br>
            <a:r>
              <a:rPr lang="ru-RU" sz="2400" dirty="0" smtClean="0"/>
              <a:t>Б88 учебник для бакалавров / А. К. Бродский. - М. : </a:t>
            </a:r>
            <a:r>
              <a:rPr lang="ru-RU" sz="2400" dirty="0" err="1" smtClean="0"/>
              <a:t>КноРус</a:t>
            </a:r>
            <a:r>
              <a:rPr lang="ru-RU" sz="2400" dirty="0" smtClean="0"/>
              <a:t>, 2012. - 272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1785926"/>
            <a:ext cx="4500594" cy="5072074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Материалы, изложенные в учебнике, - основа для знакомства с вопросами рационального использование природных ресурсов и для оценки скорости проявления и степени тяжести неблагоприятных изменений природы. Книга может служить основой экологических знаний на пути решения проблем охраны окружающей природной среды.</a:t>
            </a:r>
            <a:endParaRPr lang="ru-RU" sz="2000" dirty="0"/>
          </a:p>
        </p:txBody>
      </p:sp>
      <p:pic>
        <p:nvPicPr>
          <p:cNvPr id="8" name="Picture 4" descr="http://static.ozone.ru/multimedia/books_covers/10052307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3363"/>
          <a:stretch>
            <a:fillRect/>
          </a:stretch>
        </p:blipFill>
        <p:spPr bwMode="auto">
          <a:xfrm>
            <a:off x="4929190" y="714356"/>
            <a:ext cx="3857652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4857784" cy="1643050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Б1 Экология : учебное пособие</a:t>
            </a:r>
            <a:br>
              <a:rPr lang="ru-RU" sz="2400" dirty="0" smtClean="0"/>
            </a:br>
            <a:r>
              <a:rPr lang="ru-RU" sz="2400" dirty="0" smtClean="0"/>
              <a:t>Э40 для бакалавров / под ред. А. В. </a:t>
            </a:r>
            <a:r>
              <a:rPr lang="ru-RU" sz="2400" dirty="0" err="1" smtClean="0"/>
              <a:t>Тотая</a:t>
            </a:r>
            <a:r>
              <a:rPr lang="ru-RU" sz="2400" dirty="0" smtClean="0"/>
              <a:t>. - 3-е изд., </a:t>
            </a:r>
            <a:r>
              <a:rPr lang="ru-RU" sz="2400" dirty="0" err="1" smtClean="0"/>
              <a:t>испр</a:t>
            </a:r>
            <a:r>
              <a:rPr lang="ru-RU" sz="2400" dirty="0" smtClean="0"/>
              <a:t>. и доп. - М. : </a:t>
            </a:r>
            <a:r>
              <a:rPr lang="ru-RU" sz="2400" dirty="0" err="1" smtClean="0"/>
              <a:t>Юрайт</a:t>
            </a:r>
            <a:r>
              <a:rPr lang="ru-RU" sz="2400" dirty="0" smtClean="0"/>
              <a:t>, 2013. - 411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1714488"/>
            <a:ext cx="4857784" cy="51435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 smtClean="0"/>
              <a:t>Рассматриваются основные законы экологии, история ее развития как науки, возникновение жизни на Земле и формирование биосферы. Описаны глобальные экологические проблемы современности, пути и методы уменьшения загрязнения окружающей среды. Описана система экономического механизма охраны окружающей среды и природопользования и основ международного сотрудничества в области окружающей среды.</a:t>
            </a:r>
            <a:endParaRPr lang="ru-RU" sz="2400" dirty="0"/>
          </a:p>
        </p:txBody>
      </p:sp>
      <p:pic>
        <p:nvPicPr>
          <p:cNvPr id="24578" name="Picture 2" descr="D:\Документы админ\Вытовтова\скан Вытовтова\1 - 000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56" r="32863" b="30214"/>
          <a:stretch>
            <a:fillRect/>
          </a:stretch>
        </p:blipFill>
        <p:spPr bwMode="auto">
          <a:xfrm>
            <a:off x="5072066" y="642918"/>
            <a:ext cx="3786214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4786346" cy="2214578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Б1 Протасов В.Ф. Экологические</a:t>
            </a:r>
            <a:br>
              <a:rPr lang="ru-RU" sz="2400" dirty="0" smtClean="0"/>
            </a:br>
            <a:r>
              <a:rPr lang="ru-RU" sz="2400" dirty="0" smtClean="0"/>
              <a:t>П83 основы природопользования : учебное пособие [для среднего профессионального образования] / В. Ф. Протасов. - М. : </a:t>
            </a:r>
            <a:r>
              <a:rPr lang="ru-RU" sz="2400" dirty="0" err="1" smtClean="0"/>
              <a:t>Альфа-М</a:t>
            </a:r>
            <a:r>
              <a:rPr lang="ru-RU" sz="2400" dirty="0" smtClean="0"/>
              <a:t>, 2015. - 304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2357430"/>
            <a:ext cx="4500594" cy="450057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В учебном пособии рассматриваются источники загрязнений окружающей среды и их классификация, вопросы экологической стандартизации и сертификации, количественные и качественные показатели ПДК, ПДВ, ПДУ в атмосфере, воде, почве и продуктах питания, а также Киотский протокол и основы экологического права.</a:t>
            </a:r>
            <a:endParaRPr lang="ru-RU" sz="2400" dirty="0"/>
          </a:p>
        </p:txBody>
      </p:sp>
      <p:pic>
        <p:nvPicPr>
          <p:cNvPr id="1026" name="Picture 2" descr="D:\Документы админ\Вытовтова\скан Вытовтова\1 - 0007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466" t="217" r="26097" b="27935"/>
          <a:stretch>
            <a:fillRect/>
          </a:stretch>
        </p:blipFill>
        <p:spPr bwMode="auto">
          <a:xfrm>
            <a:off x="5000628" y="642918"/>
            <a:ext cx="3786214" cy="55721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10.proshkolu.ru/content/media/pic/std/4000000/3945000/3944167-585fb1da32a97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9611" y="3000372"/>
            <a:ext cx="4004389" cy="342902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42844" y="1"/>
            <a:ext cx="9001156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r>
              <a:rPr lang="ru-RU" sz="3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Давайте будем дружить друг с другом</a:t>
            </a:r>
          </a:p>
          <a:p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Давайте будем дружить друг с другом,</a:t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Как птица — с небом, как поле — с плугом,</a:t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Как ветер — с морем, трава — с дождями,</a:t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Как кружит солнце со всеми нами!..</a:t>
            </a:r>
          </a:p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Давайте будем к тому стремиться,</a:t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Чтоб нас любили и зверь, и птица.</a:t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доверяли повсюду нам,</a:t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Как самым верным своим друзьям!..</a:t>
            </a:r>
          </a:p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Давайте будем беречь планету -</a:t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 всей Вселенной похожей нету:</a:t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 всей вселенной совсем одна,</a:t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Что будет делать без нас она?…</a:t>
            </a:r>
            <a:endParaRPr lang="ru-RU" dirty="0" smtClean="0"/>
          </a:p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Игорь </a:t>
            </a:r>
            <a:r>
              <a:rPr lang="ru-RU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Мазнин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4786346" cy="2071678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 Б1 Новиков Ю. В. Экология,</a:t>
            </a:r>
            <a:br>
              <a:rPr lang="ru-RU" sz="2400" dirty="0" smtClean="0"/>
            </a:br>
            <a:r>
              <a:rPr lang="ru-RU" sz="2400" dirty="0" smtClean="0"/>
              <a:t>Н73 окружающая среда и человек: учебное пособие / Ю. В. Новиков. - М. : ФАИР-ПРЕСС, 2000. - 320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071678"/>
            <a:ext cx="4572032" cy="478632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В пособии изложены научные основы охраны среды обитания человека и экологические аспекты научно-технического прогресса, среды обитания, здоровья человека. Рассмотрены такие важные вопросы как парниковый эффект, озоновый экран Земли, выхлопы автотранспорта, а также экологические проблемы ряда морей.</a:t>
            </a:r>
            <a:endParaRPr lang="ru-RU" sz="2400" dirty="0"/>
          </a:p>
        </p:txBody>
      </p:sp>
      <p:pic>
        <p:nvPicPr>
          <p:cNvPr id="2050" name="Picture 2" descr="D:\Документы админ\Вытовтова\скан Вытовтова\1 - 001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35" t="217" r="29443" b="26553"/>
          <a:stretch>
            <a:fillRect/>
          </a:stretch>
        </p:blipFill>
        <p:spPr bwMode="auto">
          <a:xfrm>
            <a:off x="4929190" y="714356"/>
            <a:ext cx="3857652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7884" y="4071942"/>
            <a:ext cx="207936" cy="285752"/>
          </a:xfrm>
        </p:spPr>
        <p:txBody>
          <a:bodyPr>
            <a:no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1500174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Живые музеи</a:t>
            </a:r>
            <a:endParaRPr lang="ru-RU" sz="6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194" name="Picture 2" descr="http://gazeta-marfino.ru/wp-content/uploads/2016/01/%D0%BB%D0%B5%D0%BA%D1%86%D0%B8%D1%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714488"/>
            <a:ext cx="7215238" cy="4925271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357818" cy="6858000"/>
          </a:xfrm>
        </p:spPr>
        <p:txBody>
          <a:bodyPr>
            <a:noAutofit/>
          </a:bodyPr>
          <a:lstStyle/>
          <a:p>
            <a:r>
              <a:rPr lang="ru-RU" sz="3000" dirty="0" smtClean="0">
                <a:latin typeface="Bookman Old Style" pitchFamily="18" charset="0"/>
              </a:rPr>
              <a:t>К счастью, хозяйственная деятельность человека охватила не все участки нашей страны. О некоторых природных комплексах позаботилось государство, объявив их заповедными зонами. Такие места тщательно охраняются от губительного антропогенного воздействия. Всего в Российской Федерации свыше ста заповедников.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6148" name="Picture 4" descr="http://ic.pics.livejournal.com/shpilenok/17995238/316818/316818_original.jpg"/>
          <p:cNvPicPr>
            <a:picLocks noChangeAspect="1" noChangeArrowheads="1"/>
          </p:cNvPicPr>
          <p:nvPr/>
        </p:nvPicPr>
        <p:blipFill>
          <a:blip r:embed="rId2" cstate="print"/>
          <a:srcRect l="8742" r="21059"/>
          <a:stretch>
            <a:fillRect/>
          </a:stretch>
        </p:blipFill>
        <p:spPr bwMode="auto">
          <a:xfrm>
            <a:off x="4857720" y="1071546"/>
            <a:ext cx="4286280" cy="4810112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0826" y="4500570"/>
            <a:ext cx="257148" cy="246073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Баргузинский</a:t>
            </a:r>
            <a:r>
              <a:rPr lang="ru-RU" b="1" dirty="0" smtClean="0"/>
              <a:t> заповедник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857232"/>
            <a:ext cx="8858280" cy="2143139"/>
          </a:xfrm>
        </p:spPr>
        <p:txBody>
          <a:bodyPr/>
          <a:lstStyle/>
          <a:p>
            <a:pPr algn="ctr"/>
            <a:r>
              <a:rPr lang="ru-RU" b="0" dirty="0" smtClean="0"/>
              <a:t>Одним из старейших заповедных мест России по праву считается </a:t>
            </a:r>
            <a:r>
              <a:rPr lang="ru-RU" b="0" dirty="0" err="1" smtClean="0"/>
              <a:t>Баргузинский</a:t>
            </a:r>
            <a:r>
              <a:rPr lang="ru-RU" b="0" dirty="0" smtClean="0"/>
              <a:t> государственный биосферный заповедник, расположенный на всем северо-восточном побережье Байкала и центральной части склонов </a:t>
            </a:r>
            <a:r>
              <a:rPr lang="ru-RU" b="0" dirty="0" err="1" smtClean="0"/>
              <a:t>Баргузинского</a:t>
            </a:r>
            <a:r>
              <a:rPr lang="ru-RU" b="0" dirty="0" smtClean="0"/>
              <a:t> хребта. </a:t>
            </a:r>
            <a:endParaRPr lang="ru-RU" b="0" dirty="0"/>
          </a:p>
        </p:txBody>
      </p:sp>
      <p:pic>
        <p:nvPicPr>
          <p:cNvPr id="8" name="Picture 2" descr="&amp;Tcy;&amp;Ocy;&amp;Pcy;-5 &amp;Lcy;&amp;Ucy;&amp;CHcy;&amp;SHcy;&amp;Icy;&amp;KHcy; &amp;Zcy;&amp;Acy;&amp;Pcy;&amp;Ocy;&amp;Vcy;&amp;IEcy;&amp;Dcy;&amp;Ncy;&amp;Icy;&amp;Kcy;&amp;Ocy;&amp;Vcy; &amp;Rcy;&amp;Ocy;&amp;Scy;&amp;Scy;&amp;Icy;&amp;I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000372"/>
            <a:ext cx="4497381" cy="3000396"/>
          </a:xfrm>
          <a:prstGeom prst="rect">
            <a:avLst/>
          </a:prstGeom>
          <a:noFill/>
        </p:spPr>
      </p:pic>
      <p:pic>
        <p:nvPicPr>
          <p:cNvPr id="10" name="Picture 4" descr="&amp;Scy;&amp;acy;&amp;mcy;&amp;ycy;&amp;iecy; &amp;icy;&amp;zcy;&amp;vcy;&amp;iecy;&amp;scy;&amp;tcy;&amp;ncy;&amp;ycy;&amp;iecy; &amp;zcy;&amp;acy;&amp;pcy;&amp;ocy;&amp;vcy;&amp;iecy;&amp;dcy;&amp;ncy;&amp;icy;&amp;kcy;&amp;icy; &amp;Rcy;&amp;ocy;&amp;scy;&amp;scy;&amp;icy;&amp;icy;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071942"/>
            <a:ext cx="4286008" cy="25073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72330" y="5214950"/>
            <a:ext cx="185710" cy="103196"/>
          </a:xfrm>
        </p:spPr>
        <p:txBody>
          <a:bodyPr>
            <a:noAutofit/>
          </a:bodyPr>
          <a:lstStyle/>
          <a:p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/>
          </a:bodyPr>
          <a:lstStyle/>
          <a:p>
            <a:r>
              <a:rPr lang="ru-RU" b="1" dirty="0" smtClean="0"/>
              <a:t>Алтайский заповедник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928670"/>
            <a:ext cx="8858280" cy="2643206"/>
          </a:xfrm>
        </p:spPr>
        <p:txBody>
          <a:bodyPr/>
          <a:lstStyle/>
          <a:p>
            <a:r>
              <a:rPr lang="ru-RU" dirty="0" smtClean="0"/>
              <a:t>Еще одной уникальной экосистемой Российской Федерации является Алтайский государственный заповедник. По-другому его еще называют «Золотые горы Алтая», которые окружают его с трех сторон. Трудно поверить, но на его территории расположены 1190 озер, самым крупным из которых является Телецкое озеро.</a:t>
            </a:r>
            <a:endParaRPr lang="ru-RU" dirty="0"/>
          </a:p>
        </p:txBody>
      </p:sp>
      <p:pic>
        <p:nvPicPr>
          <p:cNvPr id="8" name="Picture 2" descr="&amp;Tcy;&amp;Ocy;&amp;Pcy;-5 &amp;Lcy;&amp;Ucy;&amp;CHcy;&amp;SHcy;&amp;Icy;&amp;KHcy; &amp;Zcy;&amp;Acy;&amp;Pcy;&amp;Ocy;&amp;Vcy;&amp;IEcy;&amp;Dcy;&amp;Ncy;&amp;Icy;&amp;Kcy;&amp;Ocy;&amp;Vcy; &amp;Rcy;&amp;Ocy;&amp;Scy;&amp;Scy;&amp;Icy;&amp;I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857628"/>
            <a:ext cx="4040188" cy="2695383"/>
          </a:xfrm>
          <a:prstGeom prst="rect">
            <a:avLst/>
          </a:prstGeom>
          <a:noFill/>
        </p:spPr>
      </p:pic>
      <p:pic>
        <p:nvPicPr>
          <p:cNvPr id="9" name="Содержимое 8" descr="http://www.kartinki24.ru/uploads/gallery/main/194/kartinki24_lake_0625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786190"/>
            <a:ext cx="4041775" cy="277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215206" y="4429132"/>
            <a:ext cx="328586" cy="246073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/>
          </a:bodyPr>
          <a:lstStyle/>
          <a:p>
            <a:r>
              <a:rPr lang="ru-RU" b="1" dirty="0" smtClean="0"/>
              <a:t>Байкальский заповедник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928670"/>
            <a:ext cx="8858312" cy="292895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Вокруг самого глубокого на нашей планете озера Байкал — одного из крупнейших источников пресной воды в мире — раскинулся сказочно красивый Байкальский заповедник. Основная часть охраняемой территории находится на южном побережье озера в центральной части хребта </a:t>
            </a:r>
            <a:r>
              <a:rPr lang="ru-RU" dirty="0" err="1" smtClean="0"/>
              <a:t>Хамар-Дабан</a:t>
            </a:r>
            <a:r>
              <a:rPr lang="ru-RU" dirty="0" smtClean="0"/>
              <a:t>. Вокруг растут хвойные и лиственные леса, являющиеся домом для более 300 видов животных и 80 видов растений, около 25 из которых занесены в Красную книгу.</a:t>
            </a:r>
            <a:endParaRPr lang="ru-RU" dirty="0"/>
          </a:p>
        </p:txBody>
      </p:sp>
      <p:pic>
        <p:nvPicPr>
          <p:cNvPr id="8" name="Picture 2" descr="&amp;Tcy;&amp;Ocy;&amp;Pcy;-5 &amp;Lcy;&amp;Ucy;&amp;CHcy;&amp;SHcy;&amp;Icy;&amp;KHcy; &amp;Zcy;&amp;Acy;&amp;Pcy;&amp;Ocy;&amp;Vcy;&amp;IEcy;&amp;Dcy;&amp;Ncy;&amp;Icy;&amp;Kcy;&amp;Ocy;&amp;Vcy; &amp;Rcy;&amp;Ocy;&amp;Scy;&amp;Scy;&amp;Icy;&amp;I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786190"/>
            <a:ext cx="4040188" cy="2695383"/>
          </a:xfrm>
          <a:prstGeom prst="rect">
            <a:avLst/>
          </a:prstGeom>
          <a:noFill/>
        </p:spPr>
      </p:pic>
      <p:pic>
        <p:nvPicPr>
          <p:cNvPr id="10" name="Picture 4" descr="10 &amp;kcy;&amp;rcy;&amp;acy;&amp;scy;&amp;icy;&amp;vcy;&amp;iecy;&amp;jcy;&amp;shcy;&amp;icy;&amp;khcy; &amp;pcy;&amp;rcy;&amp;icy;&amp;rcy;&amp;ocy;&amp;dcy;&amp;ncy;&amp;ycy;&amp;khcy; &amp;zcy;&amp;acy;&amp;pcy;&amp;ocy;&amp;vcy;&amp;iecy;&amp;dcy;&amp;ncy;&amp;icy;&amp;kcy;&amp;ocy;&amp;vcy; &amp;Rcy;&amp;ocy;&amp;scy;&amp;scy;&amp;icy;&amp;icy;, &amp;kcy;&amp;ocy;&amp;tcy;&amp;ocy;&amp;rcy;&amp;ycy;&amp;iecy; &amp;vcy;&amp;ycy; &amp;mcy;&amp;ocy;&amp;zhcy;&amp;iecy;&amp;tcy;&amp;iecy; &amp;pcy;&amp;ocy;&amp;scy;&amp;iecy;&amp;tcy;&amp;icy;&amp;tcy;&amp;softcy; &amp;ecy;&amp;tcy;&amp;icy;&amp;mcy; &amp;lcy;&amp;iecy;&amp;tcy;&amp;ocy;&amp;mcy;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000504"/>
            <a:ext cx="3641453" cy="23952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715272" y="4429132"/>
            <a:ext cx="185710" cy="214315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/>
          </a:bodyPr>
          <a:lstStyle/>
          <a:p>
            <a:r>
              <a:rPr lang="ru-RU" b="1" dirty="0" smtClean="0"/>
              <a:t>Столбы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785794"/>
            <a:ext cx="9001156" cy="2857519"/>
          </a:xfrm>
        </p:spPr>
        <p:txBody>
          <a:bodyPr/>
          <a:lstStyle/>
          <a:p>
            <a:r>
              <a:rPr lang="ru-RU" dirty="0" smtClean="0"/>
              <a:t>Территория «Столбов» – это в основном правый берег Енисея недалеко от Красноярска. Государственный природный заповедник «Столбы» — по-настоящему уникальное явление. В него входит часть гор Восточные Саяны. Основной достопримечательностью местности являются удивительные сиенитовые останцы — так называемые «столбы».</a:t>
            </a:r>
            <a:endParaRPr lang="ru-RU" dirty="0"/>
          </a:p>
        </p:txBody>
      </p:sp>
      <p:pic>
        <p:nvPicPr>
          <p:cNvPr id="8" name="Picture 2" descr="&amp;Scy;&amp;acy;&amp;mcy;&amp;ycy;&amp;iecy; &amp;bcy;&amp;ocy;&amp;lcy;&amp;softcy;&amp;shcy;&amp;icy;&amp;iecy; &amp;zcy;&amp;acy;&amp;pcy;&amp;ocy;&amp;vcy;&amp;iecy;&amp;dcy;&amp;ncy;&amp;icy;&amp;kcy;&amp;icy; &amp;Rcy;&amp;ocy;&amp;scy;&amp;scy;&amp;icy;&amp;i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929066"/>
            <a:ext cx="4040188" cy="2581926"/>
          </a:xfrm>
          <a:prstGeom prst="rect">
            <a:avLst/>
          </a:prstGeom>
          <a:noFill/>
        </p:spPr>
      </p:pic>
      <p:pic>
        <p:nvPicPr>
          <p:cNvPr id="9" name="Содержимое 8" descr="http://i1239.photobucket.com/albums/ff510/alexcheban/album/227_Sinya/sinya_13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29066"/>
            <a:ext cx="4041775" cy="24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00125"/>
          </a:xfrm>
        </p:spPr>
        <p:txBody>
          <a:bodyPr>
            <a:normAutofit/>
          </a:bodyPr>
          <a:lstStyle/>
          <a:p>
            <a:r>
              <a:rPr lang="ru-RU" b="1" dirty="0" smtClean="0"/>
              <a:t>Большой Арктический заповедник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928688"/>
            <a:ext cx="9144000" cy="2928937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Самым большим по территории на Европейском континенте считается Большой Арктический заповедник. Он занимает площадь более 4 мил. га и один миллион — площадь моря с островами. Его создали для поддержания популяции мигрирующих птиц. Он находится в зоне двух морей – Карского и моря Лаптевых. Полярная ночь меняется днем, вечная мерзлота завлекает своей красотой.</a:t>
            </a:r>
          </a:p>
        </p:txBody>
      </p:sp>
      <p:pic>
        <p:nvPicPr>
          <p:cNvPr id="1026" name="Picture 2" descr="C:\Documents and Settings\stroeva_om\Рабочий стол\0_ec500_67690fae_orig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857628"/>
            <a:ext cx="4041775" cy="2624138"/>
          </a:xfrm>
          <a:prstGeom prst="rect">
            <a:avLst/>
          </a:prstGeom>
          <a:noFill/>
        </p:spPr>
      </p:pic>
      <p:pic>
        <p:nvPicPr>
          <p:cNvPr id="1028" name="Picture 4" descr="prirode-fakty-foto-eto-interesno-poznavatelno-kartin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857628"/>
            <a:ext cx="4000528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715140" y="5072074"/>
            <a:ext cx="185710" cy="103197"/>
          </a:xfrm>
        </p:spPr>
        <p:txBody>
          <a:bodyPr>
            <a:noAutofit/>
          </a:bodyPr>
          <a:lstStyle/>
          <a:p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/>
          <a:lstStyle/>
          <a:p>
            <a:r>
              <a:rPr lang="ru-RU" dirty="0" smtClean="0"/>
              <a:t>Белогорье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857232"/>
            <a:ext cx="9001156" cy="292895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Государственный заповедник Белогорье отличается уникальной природой, просторными степями и густыми лесами.</a:t>
            </a:r>
          </a:p>
          <a:p>
            <a:r>
              <a:rPr lang="ru-RU" dirty="0" smtClean="0"/>
              <a:t>Заповедник Белогорье основан в 1999 году и состоит из нескольких участков, общая площадь которых составляет 2131 га.</a:t>
            </a:r>
          </a:p>
          <a:p>
            <a:r>
              <a:rPr lang="ru-RU" dirty="0" smtClean="0"/>
              <a:t>В состав заповедника входит несколько участков: «</a:t>
            </a:r>
            <a:r>
              <a:rPr lang="ru-RU" dirty="0" err="1" smtClean="0"/>
              <a:t>Острасьевы</a:t>
            </a:r>
            <a:r>
              <a:rPr lang="ru-RU" dirty="0" smtClean="0"/>
              <a:t> яры», «Ямская степь», «Стенки </a:t>
            </a:r>
            <a:r>
              <a:rPr lang="ru-RU" dirty="0" err="1" smtClean="0"/>
              <a:t>Изгорья</a:t>
            </a:r>
            <a:r>
              <a:rPr lang="ru-RU" dirty="0" smtClean="0"/>
              <a:t>», «Лысые горы». Первоначально в охраняемую зону входил только один участок, который носит название «Лес на </a:t>
            </a:r>
            <a:r>
              <a:rPr lang="ru-RU" dirty="0" err="1" smtClean="0"/>
              <a:t>Ворскле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10" name="Picture 4" descr="http://img4.tourbina.ru/photos.4/7/4/0/2/5/1452047/big.photo/Belogor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929066"/>
            <a:ext cx="4041775" cy="2697514"/>
          </a:xfrm>
          <a:prstGeom prst="rect">
            <a:avLst/>
          </a:prstGeom>
          <a:noFill/>
        </p:spPr>
      </p:pic>
      <p:pic>
        <p:nvPicPr>
          <p:cNvPr id="13" name="Picture 6" descr="&amp;zcy;&amp;acy;&amp;pcy;&amp;ocy;&amp;vcy;&amp;iecy;&amp;dcy;&amp;ncy;&amp;icy;&amp;kcy; &amp;bcy;&amp;iecy;&amp;lcy;&amp;ocy;&amp;gcy;&amp;ocy;&amp;rcy;&amp;softcy;&amp;iecy; &amp;fcy;&amp;ocy;&amp;tcy;&amp;o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786190"/>
            <a:ext cx="3175000" cy="276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0"/>
            <a:ext cx="5286380" cy="6858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Только ступив на заповедные земли, можно вдохнуть чистейший воздух, насладиться первозданными видами природы, чтобы впитать каждой клеточкой тела истинную красоту родины.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170" name="Picture 2" descr="http://en.arcticexpedition.ru/imgtours/place-power139145/photom/place-power139145-1647.jpeg"/>
          <p:cNvPicPr>
            <a:picLocks noChangeAspect="1" noChangeArrowheads="1"/>
          </p:cNvPicPr>
          <p:nvPr/>
        </p:nvPicPr>
        <p:blipFill>
          <a:blip r:embed="rId2" cstate="print"/>
          <a:srcRect l="7500" r="25937"/>
          <a:stretch>
            <a:fillRect/>
          </a:stretch>
        </p:blipFill>
        <p:spPr bwMode="auto">
          <a:xfrm>
            <a:off x="0" y="928670"/>
            <a:ext cx="4572000" cy="5067301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2396" y="2643182"/>
            <a:ext cx="214282" cy="71438"/>
          </a:xfrm>
        </p:spPr>
        <p:txBody>
          <a:bodyPr>
            <a:no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2143116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Человек и окружающая среда</a:t>
            </a:r>
            <a:endParaRPr lang="ru-RU" sz="6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Picture 2" descr="D:\Документы админ\Вытовтова\В ГАРМОНИИ С ПРИРОДОЙ\renewable-energy.jpg"/>
          <p:cNvPicPr>
            <a:picLocks noChangeAspect="1" noChangeArrowheads="1"/>
          </p:cNvPicPr>
          <p:nvPr/>
        </p:nvPicPr>
        <p:blipFill>
          <a:blip r:embed="rId3" cstate="print"/>
          <a:srcRect l="5000" r="4250"/>
          <a:stretch>
            <a:fillRect/>
          </a:stretch>
        </p:blipFill>
        <p:spPr bwMode="auto">
          <a:xfrm>
            <a:off x="214282" y="2500306"/>
            <a:ext cx="8643998" cy="392909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В гармонии с природой нужно жить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В гармонии с природой нужно жить-</a:t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Мы тоже ведь частица Мирозданья.</a:t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Умом, душой и сердцем мир любить</a:t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И радоваться каждому  созданию:</a:t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Травинке, что трепещет на ветру,</a:t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Снежинке, что на лицах наших тает,</a:t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Росинке, что на листьях поутру</a:t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Нам бисером жемчужным взгляд ласкает.</a:t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Любите пенье птиц, журчанье рек,</a:t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Людей, зверей, погоду, непогоду.</a:t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Себя любите - вы ведь человек,</a:t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Вы родились в гармонии с Природой.</a:t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Не обрывайте трепетную нить,</a:t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Не поддавайтесь злой и тёмной власти.</a:t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Любите всё, любите просто жить.</a:t>
            </a:r>
            <a:b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Любовь всегда приносит людям счастье.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Леонид </a:t>
            </a:r>
            <a:r>
              <a:rPr lang="ru-RU" sz="2000" b="1" dirty="0" err="1" smtClean="0">
                <a:solidFill>
                  <a:srgbClr val="002060"/>
                </a:solidFill>
                <a:latin typeface="Bookman Old Style" pitchFamily="18" charset="0"/>
              </a:rPr>
              <a:t>Гайкевич</a:t>
            </a: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4500570"/>
          </a:xfrm>
        </p:spPr>
        <p:txBody>
          <a:bodyPr>
            <a:noAutofit/>
          </a:bodyPr>
          <a:lstStyle/>
          <a:p>
            <a:r>
              <a:rPr lang="ru-RU" sz="2200" dirty="0" smtClean="0"/>
              <a:t>Охрана природы – задача нашего века, проблема, ставшая социальной. Снова и снова мы слышим об  опасности, грозящей окружающей среде, но до сих пор многие из нас считают их не приятным, но неизбежным порождением цивилизации и полагают, что мы ещё успеем справиться со всеми выявившимися  затруднениями. Однако воздействие человека на окружающую среду приняло угрожающие масштабы. Чтобы в корне улучшить положение, понадобятся целенаправленные и продуманные действия. Ответственная и действенная политика по отношению к окружающей среде будет возможна лишь в том случае, если мы накопим надёжные данные о современном состоянии среды, обоснованные знания о взаимодействии важных экологических факторов, если разработает новые методы уменьшения и предотвращения вреда, наносимого Природе Человеком.</a:t>
            </a:r>
            <a:endParaRPr lang="ru-RU" sz="2200" dirty="0"/>
          </a:p>
        </p:txBody>
      </p:sp>
      <p:pic>
        <p:nvPicPr>
          <p:cNvPr id="3" name="Picture 2" descr="http://i.imgbox.com/abnE4S6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9" y="4389101"/>
            <a:ext cx="4071966" cy="246889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Документы админ\Вытовтова\В ГАРМОНИИ С ПРИРОДОЙ\fe2056a461d06a4671386b3fd541cd1e_w960_h2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607223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4929222" cy="1643050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Б1 </a:t>
            </a:r>
            <a:r>
              <a:rPr lang="ru-RU" sz="2400" dirty="0" err="1" smtClean="0"/>
              <a:t>Почекаева</a:t>
            </a:r>
            <a:r>
              <a:rPr lang="ru-RU" sz="2400" dirty="0" smtClean="0"/>
              <a:t> Е.И. Окружающая</a:t>
            </a:r>
            <a:br>
              <a:rPr lang="ru-RU" sz="2400" dirty="0" smtClean="0"/>
            </a:br>
            <a:r>
              <a:rPr lang="ru-RU" sz="2400" dirty="0" smtClean="0"/>
              <a:t>П65 среда и человек: учебное пособие / под ред. Ю.В. Новикова. - Ростов </a:t>
            </a:r>
            <a:r>
              <a:rPr lang="ru-RU" sz="2400" dirty="0" err="1" smtClean="0"/>
              <a:t>н</a:t>
            </a:r>
            <a:r>
              <a:rPr lang="ru-RU" sz="2400" dirty="0" smtClean="0"/>
              <a:t>/Д : Феникс, 2012.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1785926"/>
            <a:ext cx="4786346" cy="5072074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В книге подробно представлен комплексный анализ окружающей среды, включая социально-гигиенический мониторинг. Рекомендовано как учебное пособие для углубленного изучения экологии, безопасности жизнедеятельности во время подготовки к олимпиадам по экологии и ОБЖ, а также гигиенистам и специалистам, работающим в области охраны окружающей среды.</a:t>
            </a:r>
            <a:endParaRPr lang="ru-RU" sz="2400" dirty="0"/>
          </a:p>
        </p:txBody>
      </p:sp>
      <p:pic>
        <p:nvPicPr>
          <p:cNvPr id="7170" name="Picture 2" descr="D:\Документы админ\Вытовтова\скан Вытовтова\1 - 0020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013" r="34500" b="30214"/>
          <a:stretch>
            <a:fillRect/>
          </a:stretch>
        </p:blipFill>
        <p:spPr bwMode="auto">
          <a:xfrm>
            <a:off x="5214942" y="642918"/>
            <a:ext cx="3605732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4929222" cy="1428760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Б1 Прохоров Б.Б. Экология</a:t>
            </a:r>
            <a:br>
              <a:rPr lang="ru-RU" sz="2400" dirty="0" smtClean="0"/>
            </a:br>
            <a:r>
              <a:rPr lang="ru-RU" sz="2400" dirty="0" smtClean="0"/>
              <a:t>П84 человека : учебник / Б. Б. Прохоров. - М. : Академия, 2007. - 320 с.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1428736"/>
            <a:ext cx="4929222" cy="5429264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В учебнике изложены теоретические и практические вопросы влияния окружающей среды на жизнедеятельность людей, дано определение места экологии человека в системе наук, приводятся </a:t>
            </a:r>
            <a:r>
              <a:rPr lang="ru-RU" sz="2400" dirty="0" err="1" smtClean="0"/>
              <a:t>антропоэкологические</a:t>
            </a:r>
            <a:r>
              <a:rPr lang="ru-RU" sz="2400" dirty="0" smtClean="0"/>
              <a:t> аксиомы, составляющие теоретическую основу новой науки, и развивается концепция </a:t>
            </a:r>
            <a:r>
              <a:rPr lang="ru-RU" sz="2400" dirty="0" err="1" smtClean="0"/>
              <a:t>антропоэкосистем</a:t>
            </a:r>
            <a:r>
              <a:rPr lang="ru-RU" sz="2400" dirty="0" smtClean="0"/>
              <a:t> — объекта изучения экологии человека. Подробно рассмотрены связь экологии с демографией и медициной.</a:t>
            </a:r>
            <a:endParaRPr lang="ru-RU" sz="2400" dirty="0"/>
          </a:p>
        </p:txBody>
      </p:sp>
      <p:pic>
        <p:nvPicPr>
          <p:cNvPr id="4098" name="Picture 2" descr="D:\Документы админ\Вытовтова\скан Вытовтова\1 - 0017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415" r="24381" b="26553"/>
          <a:stretch>
            <a:fillRect/>
          </a:stretch>
        </p:blipFill>
        <p:spPr bwMode="auto">
          <a:xfrm>
            <a:off x="5214942" y="714356"/>
            <a:ext cx="3571900" cy="54072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143504" cy="2071678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Б1 </a:t>
            </a:r>
            <a:r>
              <a:rPr lang="ru-RU" sz="2400" dirty="0" err="1" smtClean="0"/>
              <a:t>Коробкин</a:t>
            </a:r>
            <a:r>
              <a:rPr lang="ru-RU" sz="2400" dirty="0" smtClean="0"/>
              <a:t> В.И. Экология и охрана</a:t>
            </a:r>
            <a:br>
              <a:rPr lang="ru-RU" sz="2400" dirty="0" smtClean="0"/>
            </a:br>
            <a:r>
              <a:rPr lang="ru-RU" sz="2400" dirty="0" smtClean="0"/>
              <a:t>К68 окружающей среды : учебник / В. И. </a:t>
            </a:r>
            <a:r>
              <a:rPr lang="ru-RU" sz="2400" dirty="0" err="1" smtClean="0"/>
              <a:t>Коробкин</a:t>
            </a:r>
            <a:r>
              <a:rPr lang="ru-RU" sz="2400" dirty="0" smtClean="0"/>
              <a:t>, Л. В. </a:t>
            </a:r>
            <a:r>
              <a:rPr lang="ru-RU" sz="2400" dirty="0" err="1" smtClean="0"/>
              <a:t>Передельский</a:t>
            </a:r>
            <a:r>
              <a:rPr lang="ru-RU" sz="2400" dirty="0" smtClean="0"/>
              <a:t>. - 2-е изд., стер. - М. : </a:t>
            </a:r>
            <a:r>
              <a:rPr lang="ru-RU" sz="2400" dirty="0" err="1" smtClean="0"/>
              <a:t>КноРус</a:t>
            </a:r>
            <a:r>
              <a:rPr lang="ru-RU" sz="2400" dirty="0" smtClean="0"/>
              <a:t>, 2014. - 336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2214554"/>
            <a:ext cx="4929222" cy="4643446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Книга состоит из двух частей: экологии как комплексной науки и охраны окружающей среды - прикладной науки, опирающейся на законы экологии. Рассмотрены основные положения общей экологии, учения о биосфере, экологии человека; антропогенные воздействия на биосферу, проблемы экологической защиты и охраны окружающей среды.</a:t>
            </a:r>
            <a:endParaRPr lang="ru-RU" sz="2000" dirty="0"/>
          </a:p>
        </p:txBody>
      </p:sp>
      <p:pic>
        <p:nvPicPr>
          <p:cNvPr id="8194" name="Picture 2" descr="D:\Документы админ\Вытовтова\скан Вытовтова\1 - 002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1121" b="26553"/>
          <a:stretch>
            <a:fillRect/>
          </a:stretch>
        </p:blipFill>
        <p:spPr bwMode="auto">
          <a:xfrm>
            <a:off x="5143504" y="571480"/>
            <a:ext cx="3714776" cy="5753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4857784" cy="1643050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Б1 </a:t>
            </a:r>
            <a:r>
              <a:rPr lang="ru-RU" sz="2400" dirty="0" err="1" smtClean="0"/>
              <a:t>Митрюшкин</a:t>
            </a:r>
            <a:r>
              <a:rPr lang="ru-RU" sz="2400" dirty="0" smtClean="0"/>
              <a:t> К.П. Человек и М67 природа / К. П. </a:t>
            </a:r>
            <a:r>
              <a:rPr lang="ru-RU" sz="2400" dirty="0" err="1" smtClean="0"/>
              <a:t>Митрюшкин</a:t>
            </a:r>
            <a:r>
              <a:rPr lang="ru-RU" sz="2400" dirty="0" smtClean="0"/>
              <a:t>, Л. К. Шапошников. - Изд. 2-е, доп. и </a:t>
            </a:r>
            <a:r>
              <a:rPr lang="ru-RU" sz="2400" dirty="0" err="1" smtClean="0"/>
              <a:t>испр</a:t>
            </a:r>
            <a:r>
              <a:rPr lang="ru-RU" sz="2400" dirty="0" smtClean="0"/>
              <a:t>. - М. : Знание, 1977. - 144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1785926"/>
            <a:ext cx="4643470" cy="4929222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В книге рассказывается как помочь читателю лучше разобраться  в сложной и многогранной проблеме охраны природы, которая сейчас беспокоит все человечество. В настоящее время вопросам защиты природной среды уделяют внимание не только научные организации, как было еще совсем не давно, но и государственные органы.</a:t>
            </a:r>
            <a:endParaRPr lang="ru-RU" sz="2400" dirty="0"/>
          </a:p>
        </p:txBody>
      </p:sp>
      <p:pic>
        <p:nvPicPr>
          <p:cNvPr id="5122" name="Picture 2" descr="D:\Документы админ\Вытовтова\скан Вытовтова\1 - 001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808" t="33170" r="19536" b="738"/>
          <a:stretch>
            <a:fillRect/>
          </a:stretch>
        </p:blipFill>
        <p:spPr bwMode="auto">
          <a:xfrm>
            <a:off x="5072066" y="642918"/>
            <a:ext cx="3786214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4.bp.blogspot.com/-AbicMvYNo9E/UDqur1g-0nI/AAAAAAAAAG8/4PMCmn_Rz3E/s1600/x_94be70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839907"/>
            <a:ext cx="5786478" cy="384309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Окружающая среда – это окружающий человека природный и созданный людьми материальный мир. 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1611</Words>
  <Application>Microsoft Office PowerPoint</Application>
  <PresentationFormat>Экран (4:3)</PresentationFormat>
  <Paragraphs>84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Земля – слезинка на щеке Вселенной</vt:lpstr>
      <vt:lpstr>Слайд 2</vt:lpstr>
      <vt:lpstr>Слайд 3</vt:lpstr>
      <vt:lpstr>Слайд 4</vt:lpstr>
      <vt:lpstr>Б1 Почекаева Е.И. Окружающая П65 среда и человек: учебное пособие / под ред. Ю.В. Новикова. - Ростов н/Д : Феникс, 2012.</vt:lpstr>
      <vt:lpstr>Б1 Прохоров Б.Б. Экология П84 человека : учебник / Б. Б. Прохоров. - М. : Академия, 2007. - 320 с. </vt:lpstr>
      <vt:lpstr>Б1 Коробкин В.И. Экология и охрана К68 окружающей среды : учебник / В. И. Коробкин, Л. В. Передельский. - 2-е изд., стер. - М. : КноРус, 2014. - 336 с.</vt:lpstr>
      <vt:lpstr>Б1 Митрюшкин К.П. Человек и М67 природа / К. П. Митрюшкин, Л. К. Шапошников. - Изд. 2-е, доп. и испр. - М. : Знание, 1977. - 144 с.</vt:lpstr>
      <vt:lpstr>Слайд 9</vt:lpstr>
      <vt:lpstr>Б1 Яблоков А.В. Россия: здоровье Я14 природы и людей / А. В. Яблоков. - М. : ГАЛЛЕЯ- ПРИНТ, 2007. - 224 с. </vt:lpstr>
      <vt:lpstr> Б1 Прохоров Б.Б. Социальная П84 экология: учебник / Б. Б. Прохоров. - Изд. 5-е, стереотип. - М. : Академия, 2010. - 416 с.</vt:lpstr>
      <vt:lpstr>Б1 Хлебопрос Р.Г. Природа и Х55 общество: модели катастроф / Р. Г. Хлебопрос, А. И. Фет. - Новосибирск : Сибирский хронограф, 1999. - 334 с.</vt:lpstr>
      <vt:lpstr>Слайд 13</vt:lpstr>
      <vt:lpstr>Б1 Красная книга Белгородской К78 области. Редкие и исчезающие растения, лишайники, грибы и животные : официальное издание / БелГУ. - Белгород : Облтипография, 2005. - 532 с. </vt:lpstr>
      <vt:lpstr>Слайд 15</vt:lpstr>
      <vt:lpstr>Б1 Красная книга СССР: Редкие и К78 находящиеся под угрозой исчезновения виды животных и растений. Т.1. - М. : Лесная промышленность, 1984. - 392 с. </vt:lpstr>
      <vt:lpstr>Б18я73 Экологические основы  Э40 природопользования: учебное пособие / Под ред. Ю.М. Соломенцева. - М. : Высш. шк., 2002. - 253 с. </vt:lpstr>
      <vt:lpstr>Слайд 18</vt:lpstr>
      <vt:lpstr>Б1я6 Коробейников Б. А. Верни  К68 долг природе : фотоальбом / Б. А. Коробейников. - Киев : Политиздат Украины, 1990. - 176 с.</vt:lpstr>
      <vt:lpstr>Б1я73 Константинов В. М. Охрана К65 природы : учебное пособие / В. М. Константинов. - М. : Академия, 2000. - 240 с. </vt:lpstr>
      <vt:lpstr>Слайд 21</vt:lpstr>
      <vt:lpstr>Б1 Мельников А.А. Проблемы М48 окружающей среды и стратегия её сохранения: учебное пособие / А. А. Мельников. - М. : Академический Проект, 2009. - 720 с.</vt:lpstr>
      <vt:lpstr>Слайд 23</vt:lpstr>
      <vt:lpstr>Человек должен жить в согласии с природой,  человек не рождается с этим чувством, его  надо в себе воспитывать.    (В.Бианки) </vt:lpstr>
      <vt:lpstr>Б1 Экология России : учебник / Э40 под ред. А.В. Смурова, В.В. Снакина. - М. : Академия, 2011. - 352 с.</vt:lpstr>
      <vt:lpstr>Б1 Экология : учебник / ред.: Э40 Г. В. Тягунов, Ю. Г. Ярошенко. - М. : КноРус, 2014. - 304 с.</vt:lpstr>
      <vt:lpstr>Б1 Бродский А.К. Экология: Б88 учебник для бакалавров / А. К. Бродский. - М. : КноРус, 2012. - 272 с.</vt:lpstr>
      <vt:lpstr>Б1 Экология : учебное пособие Э40 для бакалавров / под ред. А. В. Тотая. - 3-е изд., испр. и доп. - М. : Юрайт, 2013. - 411 с.</vt:lpstr>
      <vt:lpstr>Б1 Протасов В.Ф. Экологические П83 основы природопользования : учебное пособие [для среднего профессионального образования] / В. Ф. Протасов. - М. : Альфа-М, 2015. - 304 с.</vt:lpstr>
      <vt:lpstr> Б1 Новиков Ю. В. Экология, Н73 окружающая среда и человек: учебное пособие / Ю. В. Новиков. - М. : ФАИР-ПРЕСС, 2000. - 320 с.</vt:lpstr>
      <vt:lpstr>Слайд 31</vt:lpstr>
      <vt:lpstr>К счастью, хозяйственная деятельность человека охватила не все участки нашей страны. О некоторых природных комплексах позаботилось государство, объявив их заповедными зонами. Такие места тщательно охраняются от губительного антропогенного воздействия. Всего в Российской Федерации свыше ста заповедников.</vt:lpstr>
      <vt:lpstr>Баргузинский заповедник</vt:lpstr>
      <vt:lpstr>Алтайский заповедник</vt:lpstr>
      <vt:lpstr>Байкальский заповедник</vt:lpstr>
      <vt:lpstr>Столбы</vt:lpstr>
      <vt:lpstr>Большой Арктический заповедник</vt:lpstr>
      <vt:lpstr>Белогорье</vt:lpstr>
      <vt:lpstr>Только ступив на заповедные земли, можно вдохнуть чистейший воздух, насладиться первозданными видами природы, чтобы впитать каждой клеточкой тела истинную красоту родины.</vt:lpstr>
      <vt:lpstr>Слайд 40</vt:lpstr>
      <vt:lpstr>Охрана природы – задача нашего века, проблема, ставшая социальной. Снова и снова мы слышим об  опасности, грозящей окружающей среде, но до сих пор многие из нас считают их не приятным, но неизбежным порождением цивилизации и полагают, что мы ещё успеем справиться со всеми выявившимися  затруднениями. Однако воздействие человека на окружающую среду приняло угрожающие масштабы. Чтобы в корне улучшить положение, понадобятся целенаправленные и продуманные действия. Ответственная и действенная политика по отношению к окружающей среде будет возможна лишь в том случае, если мы накопим надёжные данные о современном состоянии среды, обоснованные знания о взаимодействии важных экологических факторов, если разработает новые методы уменьшения и предотвращения вреда, наносимого Природе Человеком.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krisanova_tn</cp:lastModifiedBy>
  <cp:revision>227</cp:revision>
  <dcterms:modified xsi:type="dcterms:W3CDTF">2016-05-20T12:15:41Z</dcterms:modified>
</cp:coreProperties>
</file>